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7" r:id="rId2"/>
    <p:sldId id="267" r:id="rId3"/>
    <p:sldId id="268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305" r:id="rId12"/>
    <p:sldId id="285" r:id="rId13"/>
    <p:sldId id="288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83" r:id="rId22"/>
    <p:sldId id="345" r:id="rId23"/>
    <p:sldId id="347" r:id="rId24"/>
    <p:sldId id="348" r:id="rId25"/>
    <p:sldId id="350" r:id="rId26"/>
    <p:sldId id="351" r:id="rId27"/>
    <p:sldId id="360" r:id="rId28"/>
    <p:sldId id="361" r:id="rId29"/>
    <p:sldId id="363" r:id="rId30"/>
    <p:sldId id="364" r:id="rId31"/>
    <p:sldId id="366" r:id="rId32"/>
    <p:sldId id="368" r:id="rId33"/>
    <p:sldId id="36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47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2E2A9-191C-4DE0-B03F-34AE16142A95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B376C-924E-48E6-9752-6999CE16E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2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376C-924E-48E6-9752-6999CE16E6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F117C-8176-4F47-913D-F6317E3F6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96A8-8836-4B7E-85AE-0E29E48A0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5FC30-36CE-44A1-A0F7-B51B44A7A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B7139A-69A5-4C57-9352-7789CB75A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6DEB8E-D5E6-415C-B454-CF49F264F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F0CD80-8129-4381-A24E-0767784E4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48D34-C7A8-4478-B2A6-4C70B30BD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3B07-1F4D-4FDD-A27C-E4D6FD32B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561B1-ED5D-4A1E-B30D-2D365E476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8B22-3E48-4E14-84A4-ED25366F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4ECD8-D4D2-41FA-9C5D-2F73A2FA9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80FF5-C312-47AC-8A76-0432E136E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C89A-9C78-43CC-B887-98A15A3EF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1B696-D658-4877-BAE8-893138D6F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B1603BD-5CAA-489B-9FE7-BA05190172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 dirty="0"/>
              <a:t>Lineup Card </a:t>
            </a:r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Short and Edited Version</a:t>
            </a:r>
            <a:endParaRPr lang="en-US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" y="6324600"/>
            <a:ext cx="289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dirty="0"/>
              <a:t>Emily Alexander - Cactus Umpires©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66" name="Group 18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8       2       5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419600" cy="1676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04800" y="36576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2000" b="0" dirty="0">
              <a:latin typeface="Arial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04800" y="5638800"/>
            <a:ext cx="441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800" b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1800" b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000" b="0">
              <a:latin typeface="Arial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28600" y="5105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2000" b="0" dirty="0">
              <a:latin typeface="Arial" charset="0"/>
            </a:endParaRPr>
          </a:p>
        </p:txBody>
      </p:sp>
      <p:sp>
        <p:nvSpPr>
          <p:cNvPr id="27760" name="Oval 112"/>
          <p:cNvSpPr>
            <a:spLocks noChangeArrowheads="1"/>
          </p:cNvSpPr>
          <p:nvPr/>
        </p:nvSpPr>
        <p:spPr bwMode="auto">
          <a:xfrm>
            <a:off x="82296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Oval 113"/>
          <p:cNvSpPr>
            <a:spLocks noChangeArrowheads="1"/>
          </p:cNvSpPr>
          <p:nvPr/>
        </p:nvSpPr>
        <p:spPr bwMode="auto">
          <a:xfrm>
            <a:off x="5334000" y="3810000"/>
            <a:ext cx="1524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Oval 114"/>
          <p:cNvSpPr>
            <a:spLocks noChangeArrowheads="1"/>
          </p:cNvSpPr>
          <p:nvPr/>
        </p:nvSpPr>
        <p:spPr bwMode="auto">
          <a:xfrm>
            <a:off x="7315200" y="3886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3" name="Oval 115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Oval 116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Oval 117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Oval 118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7" name="Oval 119"/>
          <p:cNvSpPr>
            <a:spLocks noChangeArrowheads="1"/>
          </p:cNvSpPr>
          <p:nvPr/>
        </p:nvSpPr>
        <p:spPr bwMode="auto">
          <a:xfrm>
            <a:off x="77724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8" name="Oval 120"/>
          <p:cNvSpPr>
            <a:spLocks noChangeArrowheads="1"/>
          </p:cNvSpPr>
          <p:nvPr/>
        </p:nvSpPr>
        <p:spPr bwMode="auto">
          <a:xfrm>
            <a:off x="5334000" y="2743200"/>
            <a:ext cx="15240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69" name="Line 121"/>
          <p:cNvSpPr>
            <a:spLocks noChangeShapeType="1"/>
          </p:cNvSpPr>
          <p:nvPr/>
        </p:nvSpPr>
        <p:spPr bwMode="auto">
          <a:xfrm flipV="1">
            <a:off x="5715000" y="2667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70" name="Rectangle 122"/>
          <p:cNvSpPr>
            <a:spLocks noChangeArrowheads="1"/>
          </p:cNvSpPr>
          <p:nvPr/>
        </p:nvSpPr>
        <p:spPr bwMode="auto">
          <a:xfrm>
            <a:off x="304800" y="2971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en-US" sz="20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/>
              <a:t>Lineup Management - Courtesy Runner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63246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Emily Alexander - Cactus Umpires©</a:t>
            </a:r>
            <a:endParaRPr lang="en-US" sz="1400" b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800" dirty="0"/>
              <a:t>Courtesy Runner Rule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05400"/>
          </a:xfrm>
        </p:spPr>
        <p:txBody>
          <a:bodyPr/>
          <a:lstStyle/>
          <a:p>
            <a:r>
              <a:rPr lang="en-US" dirty="0" smtClean="0"/>
              <a:t>For pitcher/catcher only.</a:t>
            </a:r>
          </a:p>
          <a:p>
            <a:r>
              <a:rPr lang="en-US" dirty="0" smtClean="0"/>
              <a:t>The player who last played the position.</a:t>
            </a:r>
          </a:p>
          <a:p>
            <a:r>
              <a:rPr lang="en-US" dirty="0" smtClean="0"/>
              <a:t>A player who has not been in game.</a:t>
            </a:r>
          </a:p>
          <a:p>
            <a:r>
              <a:rPr lang="en-US" dirty="0" smtClean="0"/>
              <a:t>Cannot run for both pitcher/catcher. </a:t>
            </a:r>
          </a:p>
          <a:p>
            <a:r>
              <a:rPr lang="en-US" dirty="0" smtClean="0"/>
              <a:t>*Cannot be replaced by pitcher/catcher she is running for.  Exception: injury or DQ. Pitcher/catcher or sub can run for courtesy runner.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 dirty="0"/>
              <a:t>Courtesy Runner Rule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r>
              <a:rPr lang="en-US" dirty="0" smtClean="0"/>
              <a:t>*Cannot be substitute during the half inning she ran as a courtesy runner.  Exception: if injury or DQ occurs with no substitutes left.</a:t>
            </a:r>
          </a:p>
          <a:p>
            <a:r>
              <a:rPr lang="en-US" dirty="0" smtClean="0"/>
              <a:t>Cannot be used for DP/FLEX unless DP/FLEX </a:t>
            </a:r>
            <a:r>
              <a:rPr lang="en-US" b="1" u="sng" dirty="0" smtClean="0"/>
              <a:t>IS</a:t>
            </a:r>
            <a:r>
              <a:rPr lang="en-US" dirty="0" smtClean="0"/>
              <a:t> the pitcher or catcher.</a:t>
            </a:r>
          </a:p>
          <a:p>
            <a:r>
              <a:rPr lang="en-US" dirty="0" smtClean="0"/>
              <a:t>Must run for batter who hit ball - not a sub for that batter.</a:t>
            </a:r>
          </a:p>
          <a:p>
            <a:r>
              <a:rPr lang="en-US" dirty="0" smtClean="0"/>
              <a:t>Must report to umpire.  Penalty:  unreported sub or illegal sub.</a:t>
            </a:r>
          </a:p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86000" cy="5410200"/>
          </a:xfrm>
        </p:spPr>
        <p:txBody>
          <a:bodyPr/>
          <a:lstStyle/>
          <a:p>
            <a:r>
              <a:rPr lang="en-US"/>
              <a:t>Here is the Lineup Card</a:t>
            </a:r>
          </a:p>
        </p:txBody>
      </p:sp>
      <p:graphicFrame>
        <p:nvGraphicFramePr>
          <p:cNvPr id="40325" name="Group 389"/>
          <p:cNvGraphicFramePr>
            <a:graphicFrameLocks noGrp="1"/>
          </p:cNvGraphicFramePr>
          <p:nvPr/>
        </p:nvGraphicFramePr>
        <p:xfrm>
          <a:off x="4343400" y="2286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12" name="Group 152"/>
          <p:cNvGraphicFramePr>
            <a:graphicFrameLocks noGrp="1"/>
          </p:cNvGraphicFramePr>
          <p:nvPr/>
        </p:nvGraphicFramePr>
        <p:xfrm>
          <a:off x="38862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2362200" cy="5943600"/>
          </a:xfrm>
        </p:spPr>
        <p:txBody>
          <a:bodyPr/>
          <a:lstStyle/>
          <a:p>
            <a:r>
              <a:rPr lang="en-US"/>
              <a:t>1st Inning:</a:t>
            </a:r>
            <a:br>
              <a:rPr lang="en-US"/>
            </a:br>
            <a:r>
              <a:rPr lang="en-US"/>
              <a:t># 8 will courtesy run for the catcher, Chung</a:t>
            </a:r>
          </a:p>
        </p:txBody>
      </p:sp>
      <p:sp>
        <p:nvSpPr>
          <p:cNvPr id="41113" name="Text Box 153"/>
          <p:cNvSpPr txBox="1">
            <a:spLocks noChangeArrowheads="1"/>
          </p:cNvSpPr>
          <p:nvPr/>
        </p:nvSpPr>
        <p:spPr bwMode="auto">
          <a:xfrm>
            <a:off x="5638800" y="4495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C - 1</a:t>
            </a:r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1" name="Group 7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590800" cy="5410200"/>
          </a:xfrm>
        </p:spPr>
        <p:txBody>
          <a:bodyPr/>
          <a:lstStyle/>
          <a:p>
            <a:r>
              <a:rPr lang="en-US"/>
              <a:t>2nd Inning: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# 9 will courtesy run for the catcher, Chung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019800" y="5181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C - 2</a:t>
            </a:r>
            <a:endParaRPr lang="en-US" b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6" name="Group 8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514600" cy="5410200"/>
          </a:xfrm>
        </p:spPr>
        <p:txBody>
          <a:bodyPr/>
          <a:lstStyle/>
          <a:p>
            <a:r>
              <a:rPr lang="en-US"/>
              <a:t>2nd Inning: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# 5, Tewa for # 7, Begay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5715000" y="62484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162800" y="838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5</a:t>
            </a:r>
            <a:endParaRPr lang="en-US" b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31242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tx2"/>
                </a:solidFill>
                <a:latin typeface="Comic Sans MS" charset="0"/>
              </a:rPr>
              <a:t> 3rd Inning: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tx2"/>
                </a:solidFill>
                <a:latin typeface="Comic Sans MS" charset="0"/>
              </a:rPr>
              <a:t> # 8 will courtesy run for the pitcher, Adams</a:t>
            </a:r>
            <a:r>
              <a:rPr lang="en-US" sz="3200" b="0">
                <a:solidFill>
                  <a:schemeClr val="tx2"/>
                </a:solidFill>
                <a:latin typeface="Comic Sans MS" charset="0"/>
              </a:rPr>
              <a:t>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26670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>
                <a:latin typeface="Comic Sans MS" charset="0"/>
              </a:rPr>
              <a:t> Not legal.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>
                <a:latin typeface="Comic Sans MS" charset="0"/>
              </a:rPr>
              <a:t> # 8 has already run for the catcher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>
                <a:latin typeface="Comic Sans MS" charset="0"/>
              </a:rPr>
              <a:t> Do not allow</a:t>
            </a:r>
            <a:endParaRPr lang="en-US" b="0"/>
          </a:p>
        </p:txBody>
      </p:sp>
      <p:graphicFrame>
        <p:nvGraphicFramePr>
          <p:cNvPr id="44040" name="Group 8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135" name="Oval 103"/>
          <p:cNvSpPr>
            <a:spLocks noChangeArrowheads="1"/>
          </p:cNvSpPr>
          <p:nvPr/>
        </p:nvSpPr>
        <p:spPr bwMode="auto">
          <a:xfrm>
            <a:off x="5715000" y="6248400"/>
            <a:ext cx="304800" cy="304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6553200" y="41910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autoUpdateAnimBg="0"/>
      <p:bldP spid="440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3352800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chemeClr val="tx2"/>
                </a:solidFill>
                <a:latin typeface="Comic Sans MS" charset="0"/>
              </a:rPr>
              <a:t>Still 3rd Inning: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chemeClr val="tx2"/>
                </a:solidFill>
                <a:latin typeface="Comic Sans MS" charset="0"/>
              </a:rPr>
              <a:t>Instead of # 8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chemeClr val="tx2"/>
                </a:solidFill>
                <a:latin typeface="Comic Sans MS" charset="0"/>
              </a:rPr>
              <a:t># 2 will courtesy run for the pitcher, Adams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172200" y="59436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P - 3</a:t>
            </a:r>
            <a:endParaRPr lang="en-US" b="0"/>
          </a:p>
        </p:txBody>
      </p:sp>
      <p:graphicFrame>
        <p:nvGraphicFramePr>
          <p:cNvPr id="45063" name="Group 7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158" name="Oval 102"/>
          <p:cNvSpPr>
            <a:spLocks noChangeArrowheads="1"/>
          </p:cNvSpPr>
          <p:nvPr/>
        </p:nvSpPr>
        <p:spPr bwMode="auto">
          <a:xfrm>
            <a:off x="5715000" y="6248400"/>
            <a:ext cx="304800" cy="304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38200"/>
          </a:xfrm>
        </p:spPr>
        <p:txBody>
          <a:bodyPr/>
          <a:lstStyle/>
          <a:p>
            <a:pPr algn="l"/>
            <a:r>
              <a:rPr lang="en-US" sz="3600"/>
              <a:t>Let’s make some Substitutions</a:t>
            </a:r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81200" y="609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Here is the lineup card we will use</a:t>
            </a:r>
            <a:endParaRPr lang="en-US" sz="2800" b="0">
              <a:latin typeface="Arial" charset="0"/>
            </a:endParaRPr>
          </a:p>
        </p:txBody>
      </p:sp>
      <p:graphicFrame>
        <p:nvGraphicFramePr>
          <p:cNvPr id="13324" name="Group 12"/>
          <p:cNvGraphicFramePr>
            <a:graphicFrameLocks noGrp="1"/>
          </p:cNvGraphicFramePr>
          <p:nvPr/>
        </p:nvGraphicFramePr>
        <p:xfrm>
          <a:off x="228600" y="11430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8" name="Group 106"/>
          <p:cNvGraphicFramePr>
            <a:graphicFrameLocks noGrp="1"/>
          </p:cNvGraphicFramePr>
          <p:nvPr/>
        </p:nvGraphicFramePr>
        <p:xfrm>
          <a:off x="4724400" y="11430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512" name="Group 200"/>
          <p:cNvGrpSpPr>
            <a:grpSpLocks/>
          </p:cNvGrpSpPr>
          <p:nvPr/>
        </p:nvGrpSpPr>
        <p:grpSpPr bwMode="auto">
          <a:xfrm>
            <a:off x="685800" y="1752600"/>
            <a:ext cx="3505200" cy="4816475"/>
            <a:chOff x="1008" y="720"/>
            <a:chExt cx="2208" cy="3034"/>
          </a:xfrm>
        </p:grpSpPr>
        <p:sp>
          <p:nvSpPr>
            <p:cNvPr id="13513" name="Text Box 201"/>
            <p:cNvSpPr txBox="1">
              <a:spLocks noChangeArrowheads="1"/>
            </p:cNvSpPr>
            <p:nvPr/>
          </p:nvSpPr>
          <p:spPr bwMode="auto">
            <a:xfrm>
              <a:off x="1008" y="720"/>
              <a:ext cx="12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charset="0"/>
                </a:rPr>
                <a:t>The Real World</a:t>
              </a:r>
              <a:endParaRPr lang="en-US"/>
            </a:p>
          </p:txBody>
        </p:sp>
        <p:sp>
          <p:nvSpPr>
            <p:cNvPr id="13514" name="Text Box 202"/>
            <p:cNvSpPr txBox="1">
              <a:spLocks noChangeArrowheads="1"/>
            </p:cNvSpPr>
            <p:nvPr/>
          </p:nvSpPr>
          <p:spPr bwMode="auto">
            <a:xfrm>
              <a:off x="1056" y="1776"/>
              <a:ext cx="12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charset="0"/>
                </a:rPr>
                <a:t>Starter Live Here</a:t>
              </a:r>
              <a:endParaRPr lang="en-US"/>
            </a:p>
          </p:txBody>
        </p:sp>
        <p:sp>
          <p:nvSpPr>
            <p:cNvPr id="13515" name="Text Box 203"/>
            <p:cNvSpPr txBox="1">
              <a:spLocks noChangeArrowheads="1"/>
            </p:cNvSpPr>
            <p:nvPr/>
          </p:nvSpPr>
          <p:spPr bwMode="auto">
            <a:xfrm>
              <a:off x="1392" y="2976"/>
              <a:ext cx="12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charset="0"/>
                </a:rPr>
                <a:t>The UnderWorld</a:t>
              </a:r>
              <a:endParaRPr lang="en-US"/>
            </a:p>
          </p:txBody>
        </p:sp>
        <p:sp>
          <p:nvSpPr>
            <p:cNvPr id="13516" name="Text Box 204"/>
            <p:cNvSpPr txBox="1">
              <a:spLocks noChangeArrowheads="1"/>
            </p:cNvSpPr>
            <p:nvPr/>
          </p:nvSpPr>
          <p:spPr bwMode="auto">
            <a:xfrm>
              <a:off x="2592" y="1056"/>
              <a:ext cx="62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charset="0"/>
                </a:rPr>
                <a:t>The Here &amp; Now</a:t>
              </a:r>
              <a:endParaRPr lang="en-US"/>
            </a:p>
          </p:txBody>
        </p:sp>
        <p:sp>
          <p:nvSpPr>
            <p:cNvPr id="13517" name="Text Box 205"/>
            <p:cNvSpPr txBox="1">
              <a:spLocks noChangeArrowheads="1"/>
            </p:cNvSpPr>
            <p:nvPr/>
          </p:nvSpPr>
          <p:spPr bwMode="auto">
            <a:xfrm>
              <a:off x="1008" y="3504"/>
              <a:ext cx="20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Subs Live Here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667000" cy="5410200"/>
          </a:xfrm>
        </p:spPr>
        <p:txBody>
          <a:bodyPr/>
          <a:lstStyle/>
          <a:p>
            <a:r>
              <a:rPr lang="en-US"/>
              <a:t>4th Inning: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# 8 will courtesy run for the catcher, Chung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400800" y="4495800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- 4</a:t>
            </a:r>
            <a:endParaRPr lang="en-US" b="0"/>
          </a:p>
        </p:txBody>
      </p:sp>
      <p:graphicFrame>
        <p:nvGraphicFramePr>
          <p:cNvPr id="46087" name="Group 7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   P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82" name="Oval 102"/>
          <p:cNvSpPr>
            <a:spLocks noChangeArrowheads="1"/>
          </p:cNvSpPr>
          <p:nvPr/>
        </p:nvSpPr>
        <p:spPr bwMode="auto">
          <a:xfrm>
            <a:off x="5715000" y="6248400"/>
            <a:ext cx="304800" cy="304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667000" cy="5410200"/>
          </a:xfrm>
        </p:spPr>
        <p:txBody>
          <a:bodyPr/>
          <a:lstStyle/>
          <a:p>
            <a:r>
              <a:rPr lang="en-US" dirty="0"/>
              <a:t>4th Inning: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# 8 will courtesy run for the catcher, Chung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400800" y="4495800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- 4</a:t>
            </a:r>
            <a:endParaRPr lang="en-US" b="0"/>
          </a:p>
        </p:txBody>
      </p:sp>
      <p:graphicFrame>
        <p:nvGraphicFramePr>
          <p:cNvPr id="46087" name="Group 7"/>
          <p:cNvGraphicFramePr>
            <a:graphicFrameLocks noGrp="1"/>
          </p:cNvGraphicFramePr>
          <p:nvPr/>
        </p:nvGraphicFramePr>
        <p:xfrm>
          <a:off x="4343400" y="304800"/>
          <a:ext cx="4191000" cy="6326195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381000"/>
                <a:gridCol w="944563"/>
                <a:gridCol w="427037"/>
                <a:gridCol w="1447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   C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     C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   P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82" name="Oval 102"/>
          <p:cNvSpPr>
            <a:spLocks noChangeArrowheads="1"/>
          </p:cNvSpPr>
          <p:nvPr/>
        </p:nvSpPr>
        <p:spPr bwMode="auto">
          <a:xfrm>
            <a:off x="5715000" y="6248400"/>
            <a:ext cx="304800" cy="304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/>
              <a:t>Managing Your Lineup Card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667000" y="44958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omic Sans MS" charset="0"/>
              </a:rPr>
              <a:t>With the </a:t>
            </a:r>
            <a:r>
              <a:rPr lang="en-US" sz="2800" dirty="0" smtClean="0">
                <a:latin typeface="Comic Sans MS" charset="0"/>
              </a:rPr>
              <a:t>DP/FLEX</a:t>
            </a:r>
            <a:endParaRPr lang="en-US" b="0" dirty="0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533400" y="6172200"/>
            <a:ext cx="388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Emily Alexander - Cactus Umpires©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6366" name="Group 110"/>
          <p:cNvGraphicFramePr>
            <a:graphicFrameLocks noGrp="1"/>
          </p:cNvGraphicFramePr>
          <p:nvPr/>
        </p:nvGraphicFramePr>
        <p:xfrm>
          <a:off x="27432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304800"/>
                <a:gridCol w="304800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DP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FLEX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About </a:t>
            </a:r>
            <a:r>
              <a:rPr lang="en-US" sz="3600" dirty="0" smtClean="0"/>
              <a:t>the DP/FLEX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can’t have one without the </a:t>
            </a:r>
            <a:r>
              <a:rPr lang="en-US" dirty="0" smtClean="0"/>
              <a:t>other.</a:t>
            </a:r>
          </a:p>
          <a:p>
            <a:r>
              <a:rPr lang="en-US" dirty="0" smtClean="0"/>
              <a:t> DP/Flex  must be in starting lineup.</a:t>
            </a:r>
          </a:p>
          <a:p>
            <a:r>
              <a:rPr lang="en-US" dirty="0" smtClean="0"/>
              <a:t>If not, DP/Flex will never be used in the game.</a:t>
            </a:r>
          </a:p>
          <a:p>
            <a:r>
              <a:rPr lang="en-US" dirty="0" smtClean="0"/>
              <a:t>Each has one re-entry, same as all players.</a:t>
            </a:r>
          </a:p>
          <a:p>
            <a:r>
              <a:rPr lang="en-US" dirty="0" smtClean="0"/>
              <a:t>10 players: any 9 can play defense.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About the DP</a:t>
            </a:r>
            <a:endParaRPr 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DP is an Offensive </a:t>
            </a:r>
            <a:r>
              <a:rPr lang="en-US" dirty="0" smtClean="0"/>
              <a:t>Position.</a:t>
            </a:r>
            <a:endParaRPr lang="en-US" dirty="0"/>
          </a:p>
          <a:p>
            <a:r>
              <a:rPr lang="en-US" dirty="0"/>
              <a:t>DP must play offense to be in the </a:t>
            </a:r>
            <a:r>
              <a:rPr lang="en-US" dirty="0" smtClean="0"/>
              <a:t>game. </a:t>
            </a:r>
            <a:endParaRPr lang="en-US" dirty="0"/>
          </a:p>
          <a:p>
            <a:pPr lvl="1"/>
            <a:r>
              <a:rPr lang="en-US" dirty="0"/>
              <a:t>Has not left the game until </a:t>
            </a:r>
            <a:r>
              <a:rPr lang="en-US" dirty="0" smtClean="0"/>
              <a:t>she has </a:t>
            </a:r>
            <a:r>
              <a:rPr lang="en-US" dirty="0"/>
              <a:t>left </a:t>
            </a:r>
            <a:r>
              <a:rPr lang="en-US" dirty="0" smtClean="0"/>
              <a:t>the offense.</a:t>
            </a:r>
            <a:endParaRPr lang="en-US" dirty="0"/>
          </a:p>
          <a:p>
            <a:r>
              <a:rPr lang="en-US" dirty="0"/>
              <a:t>DP can never play </a:t>
            </a:r>
            <a:r>
              <a:rPr lang="en-US" u="sng" dirty="0"/>
              <a:t>just</a:t>
            </a:r>
            <a:r>
              <a:rPr lang="en-US" dirty="0"/>
              <a:t> </a:t>
            </a:r>
            <a:r>
              <a:rPr lang="en-US" dirty="0" smtClean="0"/>
              <a:t>defense.</a:t>
            </a:r>
          </a:p>
          <a:p>
            <a:r>
              <a:rPr lang="en-US" dirty="0" smtClean="0"/>
              <a:t>If DP isn’t batting, she’s left the game.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About </a:t>
            </a:r>
            <a:r>
              <a:rPr lang="en-US" sz="3600" dirty="0" smtClean="0"/>
              <a:t>the FLEX</a:t>
            </a:r>
            <a:endParaRPr lang="en-US" sz="36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FLEX </a:t>
            </a:r>
            <a:r>
              <a:rPr lang="en-US" dirty="0"/>
              <a:t>is an Defensive Position</a:t>
            </a:r>
          </a:p>
          <a:p>
            <a:r>
              <a:rPr lang="en-US" dirty="0" smtClean="0"/>
              <a:t>FLEX </a:t>
            </a:r>
            <a:r>
              <a:rPr lang="en-US" dirty="0"/>
              <a:t>must play defense to be in the game </a:t>
            </a:r>
          </a:p>
          <a:p>
            <a:pPr lvl="1"/>
            <a:r>
              <a:rPr lang="en-US" dirty="0"/>
              <a:t>Has not left the game until </a:t>
            </a:r>
            <a:r>
              <a:rPr lang="en-US" dirty="0" smtClean="0"/>
              <a:t>she has </a:t>
            </a:r>
            <a:r>
              <a:rPr lang="en-US" dirty="0"/>
              <a:t>left </a:t>
            </a:r>
            <a:r>
              <a:rPr lang="en-US" dirty="0" smtClean="0"/>
              <a:t>the defense</a:t>
            </a:r>
            <a:endParaRPr lang="en-US" dirty="0"/>
          </a:p>
          <a:p>
            <a:r>
              <a:rPr lang="en-US" dirty="0" smtClean="0"/>
              <a:t>FLEX </a:t>
            </a:r>
            <a:r>
              <a:rPr lang="en-US" dirty="0"/>
              <a:t>can never play </a:t>
            </a:r>
            <a:r>
              <a:rPr lang="en-US" u="sng" dirty="0"/>
              <a:t>just</a:t>
            </a:r>
            <a:r>
              <a:rPr lang="en-US" dirty="0"/>
              <a:t> </a:t>
            </a:r>
            <a:r>
              <a:rPr lang="en-US" dirty="0" smtClean="0"/>
              <a:t>offense</a:t>
            </a:r>
          </a:p>
          <a:p>
            <a:r>
              <a:rPr lang="en-US" dirty="0" smtClean="0"/>
              <a:t>If FLEX is on the bench when her team is in the field, she’s left the game.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762000"/>
          </a:xfrm>
        </p:spPr>
        <p:txBody>
          <a:bodyPr/>
          <a:lstStyle/>
          <a:p>
            <a:pPr algn="l"/>
            <a:r>
              <a:rPr lang="en-US" sz="4400" dirty="0"/>
              <a:t>Tracking the </a:t>
            </a:r>
            <a:r>
              <a:rPr lang="en-US" sz="4400" dirty="0" smtClean="0"/>
              <a:t>DP/FLEX</a:t>
            </a:r>
            <a:endParaRPr lang="en-US" dirty="0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100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have FLEX bat for </a:t>
            </a:r>
            <a:r>
              <a:rPr lang="en-US" sz="2800" dirty="0" smtClean="0"/>
              <a:t>the </a:t>
            </a:r>
            <a:r>
              <a:rPr lang="en-US" sz="2800" dirty="0"/>
              <a:t>DP</a:t>
            </a:r>
            <a:endParaRPr lang="en-US" dirty="0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7315200" y="2362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Arial" charset="0"/>
              </a:rPr>
              <a:t>X</a:t>
            </a:r>
            <a:endParaRPr lang="en-US" b="0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81000" y="2743200"/>
            <a:ext cx="381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 dirty="0">
                <a:latin typeface="Arial" charset="0"/>
              </a:rPr>
              <a:t>An </a:t>
            </a:r>
            <a:r>
              <a:rPr lang="en-US" b="0" dirty="0" err="1">
                <a:latin typeface="Arial" charset="0"/>
              </a:rPr>
              <a:t>uncircled</a:t>
            </a:r>
            <a:r>
              <a:rPr lang="en-US" b="0" dirty="0">
                <a:latin typeface="Arial" charset="0"/>
              </a:rPr>
              <a:t> “X” </a:t>
            </a:r>
            <a:r>
              <a:rPr lang="en-US" b="0" dirty="0" smtClean="0">
                <a:latin typeface="Arial" charset="0"/>
              </a:rPr>
              <a:t> means the FLEX is in for the DP.</a:t>
            </a:r>
            <a:endParaRPr lang="en-US" b="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 dirty="0">
                <a:latin typeface="Arial" charset="0"/>
              </a:rPr>
              <a:t>We are playing with 9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381000" y="4800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Who has left the game?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1800" b="0">
                <a:latin typeface="Arial" charset="0"/>
              </a:rPr>
              <a:t>Dolly Perez #10</a:t>
            </a:r>
            <a:endParaRPr lang="en-US" b="0">
              <a:latin typeface="Arial" charset="0"/>
            </a:endParaRPr>
          </a:p>
        </p:txBody>
      </p:sp>
      <p:graphicFrame>
        <p:nvGraphicFramePr>
          <p:cNvPr id="109578" name="Group 10"/>
          <p:cNvGraphicFramePr>
            <a:graphicFrameLocks noGrp="1"/>
          </p:cNvGraphicFramePr>
          <p:nvPr/>
        </p:nvGraphicFramePr>
        <p:xfrm>
          <a:off x="4495800" y="9906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build="p" autoUpdateAnimBg="0"/>
      <p:bldP spid="109575" grpId="0" autoUpdateAnimBg="0"/>
      <p:bldP spid="109576" grpId="0" build="p" autoUpdateAnimBg="0"/>
      <p:bldP spid="10957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04" name="Group 12"/>
          <p:cNvGraphicFramePr>
            <a:graphicFrameLocks noGrp="1"/>
          </p:cNvGraphicFramePr>
          <p:nvPr/>
        </p:nvGraphicFramePr>
        <p:xfrm>
          <a:off x="43434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685800"/>
          </a:xfrm>
        </p:spPr>
        <p:txBody>
          <a:bodyPr/>
          <a:lstStyle/>
          <a:p>
            <a:pPr algn="l"/>
            <a:r>
              <a:rPr lang="en-US" sz="4400" dirty="0"/>
              <a:t>Tracking the </a:t>
            </a:r>
            <a:r>
              <a:rPr lang="en-US" sz="4400" dirty="0" smtClean="0"/>
              <a:t>DP/FLEX</a:t>
            </a:r>
            <a:endParaRPr lang="en-US" sz="4400" dirty="0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810000" cy="533400"/>
          </a:xfrm>
        </p:spPr>
        <p:txBody>
          <a:bodyPr/>
          <a:lstStyle/>
          <a:p>
            <a:r>
              <a:rPr lang="en-US" sz="1800"/>
              <a:t>Now let’s re-enter the DP</a:t>
            </a:r>
            <a:endParaRPr lang="en-US" sz="2400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457200" y="44958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Arial" charset="0"/>
              </a:rPr>
              <a:t>A circled “X” </a:t>
            </a:r>
            <a:r>
              <a:rPr lang="en-US" sz="2000" b="0" dirty="0" smtClean="0">
                <a:latin typeface="Arial" charset="0"/>
              </a:rPr>
              <a:t> </a:t>
            </a:r>
            <a:r>
              <a:rPr lang="en-US" sz="2000" b="0" dirty="0">
                <a:latin typeface="Arial" charset="0"/>
              </a:rPr>
              <a:t>means the </a:t>
            </a:r>
            <a:r>
              <a:rPr lang="en-US" sz="2000" b="0" dirty="0" smtClean="0">
                <a:latin typeface="Arial" charset="0"/>
              </a:rPr>
              <a:t>FLEX is no longer in for the DP. </a:t>
            </a:r>
            <a:endParaRPr lang="en-US" sz="2000" b="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Arial" charset="0"/>
              </a:rPr>
              <a:t>We are playing with 10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457200" y="17526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0">
                <a:latin typeface="Arial" charset="0"/>
              </a:rPr>
              <a:t>A circled starter means she has re-entered</a:t>
            </a:r>
            <a:endParaRPr lang="en-US" sz="2800" b="0">
              <a:latin typeface="Arial" charset="0"/>
            </a:endParaRP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457200" y="27432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Arial" charset="0"/>
              </a:rPr>
              <a:t>If the starter comes back, we cannot have anyone else currently active in that slot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So…circle </a:t>
            </a:r>
            <a:r>
              <a:rPr lang="en-US" sz="2000" b="0" dirty="0">
                <a:latin typeface="Arial" charset="0"/>
              </a:rPr>
              <a:t>the “X”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5334000" y="2362200"/>
            <a:ext cx="1219200" cy="3476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build="p" autoUpdateAnimBg="0"/>
      <p:bldP spid="110599" grpId="0" animBg="1"/>
      <p:bldP spid="110600" grpId="0" build="p" autoUpdateAnimBg="0"/>
      <p:bldP spid="110602" grpId="0" build="p" autoUpdateAnimBg="0"/>
      <p:bldP spid="110603" grpId="0" build="p" autoUpdateAnimBg="0"/>
      <p:bldP spid="11060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Let’s Make Some Changes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9" name="Group 13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1371600"/>
          </a:xfrm>
        </p:spPr>
        <p:txBody>
          <a:bodyPr/>
          <a:lstStyle/>
          <a:p>
            <a:r>
              <a:rPr lang="en-US" sz="2800"/>
              <a:t># 8, Zink will enter for # 6, Ezell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9600" y="4724400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Put her in the Here &amp; Now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5800" y="31242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 dirty="0">
                <a:latin typeface="Arial" charset="0"/>
              </a:rPr>
              <a:t>Go to the </a:t>
            </a:r>
            <a:r>
              <a:rPr lang="en-US" sz="2800" b="0" dirty="0" smtClean="0">
                <a:latin typeface="Arial" charset="0"/>
              </a:rPr>
              <a:t>Underworld </a:t>
            </a:r>
            <a:r>
              <a:rPr lang="en-US" sz="2800" b="0" dirty="0">
                <a:latin typeface="Arial" charset="0"/>
              </a:rPr>
              <a:t>- Get Zink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467600" y="2743200"/>
            <a:ext cx="381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8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3" grpId="0" autoUpdateAnimBg="0"/>
      <p:bldP spid="14344" grpId="0" autoUpdateAnimBg="0"/>
      <p:bldP spid="14345" grpId="0" animBg="1"/>
      <p:bldP spid="1434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75" name="Group 11"/>
          <p:cNvGraphicFramePr>
            <a:graphicFrameLocks noGrp="1"/>
          </p:cNvGraphicFramePr>
          <p:nvPr/>
        </p:nvGraphicFramePr>
        <p:xfrm>
          <a:off x="43434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66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/>
            <a:r>
              <a:rPr lang="en-US"/>
              <a:t>Zink # 8 in for Perez # 10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3810000" cy="1905000"/>
          </a:xfrm>
        </p:spPr>
        <p:txBody>
          <a:bodyPr/>
          <a:lstStyle/>
          <a:p>
            <a:r>
              <a:rPr lang="en-US" sz="2800" dirty="0"/>
              <a:t>Go to the </a:t>
            </a:r>
            <a:r>
              <a:rPr lang="en-US" sz="2800" dirty="0" smtClean="0"/>
              <a:t>Substitutes </a:t>
            </a:r>
            <a:r>
              <a:rPr lang="en-US" sz="2800" dirty="0"/>
              <a:t>and get # 8</a:t>
            </a:r>
          </a:p>
          <a:p>
            <a:r>
              <a:rPr lang="en-US" sz="2800" dirty="0"/>
              <a:t>Circle her as used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304800" y="37338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 dirty="0">
                <a:latin typeface="Arial" charset="0"/>
              </a:rPr>
              <a:t>Put her in </a:t>
            </a:r>
            <a:r>
              <a:rPr lang="en-US" sz="2800" b="0" dirty="0" smtClean="0">
                <a:latin typeface="Arial" charset="0"/>
              </a:rPr>
              <a:t># </a:t>
            </a:r>
            <a:r>
              <a:rPr lang="en-US" sz="2800" b="0" dirty="0">
                <a:latin typeface="Arial" charset="0"/>
              </a:rPr>
              <a:t>10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228600" y="48768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Who has left the game?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Perez #10</a:t>
            </a:r>
          </a:p>
        </p:txBody>
      </p:sp>
      <p:sp>
        <p:nvSpPr>
          <p:cNvPr id="113673" name="Oval 9"/>
          <p:cNvSpPr>
            <a:spLocks noChangeArrowheads="1"/>
          </p:cNvSpPr>
          <p:nvPr/>
        </p:nvSpPr>
        <p:spPr bwMode="auto">
          <a:xfrm>
            <a:off x="6019800" y="5334000"/>
            <a:ext cx="3048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7162800" y="2362200"/>
            <a:ext cx="304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8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build="p" autoUpdateAnimBg="0"/>
      <p:bldP spid="113671" grpId="0" autoUpdateAnimBg="0"/>
      <p:bldP spid="113672" grpId="0" build="p" bldLvl="2" autoUpdateAnimBg="0"/>
      <p:bldP spid="113673" grpId="0" animBg="1"/>
      <p:bldP spid="11367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23" name="Group 11"/>
          <p:cNvGraphicFramePr>
            <a:graphicFrameLocks noGrp="1"/>
          </p:cNvGraphicFramePr>
          <p:nvPr/>
        </p:nvGraphicFramePr>
        <p:xfrm>
          <a:off x="43434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609600"/>
          </a:xfrm>
        </p:spPr>
        <p:txBody>
          <a:bodyPr/>
          <a:lstStyle/>
          <a:p>
            <a:pPr algn="l"/>
            <a:r>
              <a:rPr lang="en-US" sz="3600"/>
              <a:t>Dee Flex # 19 will run for the DP</a:t>
            </a:r>
            <a:endParaRPr 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3810000" cy="2438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FLEX is going to run for DP</a:t>
            </a:r>
          </a:p>
          <a:p>
            <a:r>
              <a:rPr lang="en-US" sz="2800" dirty="0"/>
              <a:t>Put an “X” in the DP slot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7467600" y="2362200"/>
            <a:ext cx="381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X</a:t>
            </a:r>
            <a:endParaRPr lang="en-US" b="0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381000" y="38862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But we cannot have two players active in the same slot so…</a:t>
            </a:r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381000" y="5410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Circle # 8</a:t>
            </a:r>
          </a:p>
        </p:txBody>
      </p:sp>
      <p:sp>
        <p:nvSpPr>
          <p:cNvPr id="115817" name="Oval 105"/>
          <p:cNvSpPr>
            <a:spLocks noChangeArrowheads="1"/>
          </p:cNvSpPr>
          <p:nvPr/>
        </p:nvSpPr>
        <p:spPr bwMode="auto">
          <a:xfrm>
            <a:off x="6019800" y="53340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uiExpand="1" build="p" autoUpdateAnimBg="0"/>
      <p:bldP spid="115719" grpId="0" autoUpdateAnimBg="0"/>
      <p:bldP spid="115720" grpId="0" autoUpdateAnimBg="0"/>
      <p:bldP spid="115721" grpId="0" animBg="1"/>
      <p:bldP spid="1157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73" name="Group 13"/>
          <p:cNvGraphicFramePr>
            <a:graphicFrameLocks noGrp="1"/>
          </p:cNvGraphicFramePr>
          <p:nvPr/>
        </p:nvGraphicFramePr>
        <p:xfrm>
          <a:off x="43434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pPr algn="l"/>
            <a:r>
              <a:rPr lang="en-US"/>
              <a:t>Watson # 9 in as the DP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3810000" cy="609600"/>
          </a:xfrm>
        </p:spPr>
        <p:txBody>
          <a:bodyPr/>
          <a:lstStyle/>
          <a:p>
            <a:r>
              <a:rPr lang="en-US" sz="2800"/>
              <a:t>Go get # 9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81000" y="18288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Put her in as the DP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81000" y="25146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Cannot have two players active in the same slot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152400" y="3962400"/>
            <a:ext cx="426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Circle “X”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Who left the game?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No one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We are playing with…?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10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7772400" y="2362200"/>
            <a:ext cx="304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9</a:t>
            </a:r>
            <a:endParaRPr lang="en-US" b="0"/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6019800" y="6096000"/>
            <a:ext cx="3048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68" name="Oval 108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69" name="Oval 109"/>
          <p:cNvSpPr>
            <a:spLocks noChangeArrowheads="1"/>
          </p:cNvSpPr>
          <p:nvPr/>
        </p:nvSpPr>
        <p:spPr bwMode="auto">
          <a:xfrm>
            <a:off x="6019800" y="53340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7391400" y="2362200"/>
            <a:ext cx="3048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build="p" autoUpdateAnimBg="0"/>
      <p:bldP spid="117767" grpId="0" autoUpdateAnimBg="0"/>
      <p:bldP spid="117768" grpId="0" autoUpdateAnimBg="0"/>
      <p:bldP spid="117769" grpId="0" build="p" bldLvl="2" autoUpdateAnimBg="0"/>
      <p:bldP spid="117771" grpId="0" autoUpdateAnimBg="0"/>
      <p:bldP spid="117772" grpId="0" animBg="1"/>
      <p:bldP spid="11777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95" name="Group 11"/>
          <p:cNvGraphicFramePr>
            <a:graphicFrameLocks noGrp="1"/>
          </p:cNvGraphicFramePr>
          <p:nvPr/>
        </p:nvGraphicFramePr>
        <p:xfrm>
          <a:off x="43434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  X  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685800"/>
          </a:xfrm>
        </p:spPr>
        <p:txBody>
          <a:bodyPr/>
          <a:lstStyle/>
          <a:p>
            <a:pPr algn="l"/>
            <a:r>
              <a:rPr lang="en-US"/>
              <a:t>Tewa # 5 in for Flex # 19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114800" cy="990600"/>
          </a:xfrm>
        </p:spPr>
        <p:txBody>
          <a:bodyPr/>
          <a:lstStyle/>
          <a:p>
            <a:r>
              <a:rPr lang="en-US" sz="2800" dirty="0"/>
              <a:t>Go to the </a:t>
            </a:r>
            <a:r>
              <a:rPr lang="en-US" sz="2800" dirty="0" smtClean="0"/>
              <a:t>Substitutes </a:t>
            </a:r>
            <a:r>
              <a:rPr lang="en-US" sz="2800" dirty="0"/>
              <a:t>and get </a:t>
            </a:r>
            <a:r>
              <a:rPr lang="en-US" sz="2800" dirty="0" err="1"/>
              <a:t>Tewa</a:t>
            </a:r>
            <a:endParaRPr lang="en-US" sz="2800" dirty="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04800" y="22098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Put her in for # 19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304800" y="2971800"/>
            <a:ext cx="411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Who left the game?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# 19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How many are we playing with?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10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Who is FLEX?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b="0">
                <a:latin typeface="Arial" charset="0"/>
              </a:rPr>
              <a:t>Tewa # 5</a:t>
            </a:r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8001000" y="6096000"/>
            <a:ext cx="3048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7239000" y="4572000"/>
            <a:ext cx="304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5</a:t>
            </a:r>
            <a:endParaRPr lang="en-US" b="0"/>
          </a:p>
        </p:txBody>
      </p:sp>
      <p:sp>
        <p:nvSpPr>
          <p:cNvPr id="118890" name="Oval 106"/>
          <p:cNvSpPr>
            <a:spLocks noChangeArrowheads="1"/>
          </p:cNvSpPr>
          <p:nvPr/>
        </p:nvSpPr>
        <p:spPr bwMode="auto">
          <a:xfrm>
            <a:off x="6019800" y="60960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1" name="Oval 107"/>
          <p:cNvSpPr>
            <a:spLocks noChangeArrowheads="1"/>
          </p:cNvSpPr>
          <p:nvPr/>
        </p:nvSpPr>
        <p:spPr bwMode="auto">
          <a:xfrm>
            <a:off x="7086600" y="23622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2" name="Oval 108"/>
          <p:cNvSpPr>
            <a:spLocks noChangeArrowheads="1"/>
          </p:cNvSpPr>
          <p:nvPr/>
        </p:nvSpPr>
        <p:spPr bwMode="auto">
          <a:xfrm>
            <a:off x="6019800" y="53340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93" name="Oval 109"/>
          <p:cNvSpPr>
            <a:spLocks noChangeArrowheads="1"/>
          </p:cNvSpPr>
          <p:nvPr/>
        </p:nvSpPr>
        <p:spPr bwMode="auto">
          <a:xfrm>
            <a:off x="7391400" y="2362200"/>
            <a:ext cx="3048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8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8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 build="p" autoUpdateAnimBg="0"/>
      <p:bldP spid="118791" grpId="0" autoUpdateAnimBg="0"/>
      <p:bldP spid="118792" grpId="0" build="p" bldLvl="2" autoUpdateAnimBg="0"/>
      <p:bldP spid="118793" grpId="0" animBg="1"/>
      <p:bldP spid="1187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1524000"/>
          </a:xfrm>
        </p:spPr>
        <p:txBody>
          <a:bodyPr/>
          <a:lstStyle/>
          <a:p>
            <a:r>
              <a:rPr lang="en-US" sz="2800"/>
              <a:t># 9, Watson for       # 21,  Hicks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391400" y="3886200"/>
            <a:ext cx="304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9</a:t>
            </a:r>
            <a:endParaRPr lang="en-US" b="0"/>
          </a:p>
        </p:txBody>
      </p:sp>
      <p:graphicFrame>
        <p:nvGraphicFramePr>
          <p:cNvPr id="20490" name="Group 10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4" name="Oval 104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6" grpId="0" animBg="1"/>
      <p:bldP spid="2048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7620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267200" cy="609600"/>
          </a:xfrm>
        </p:spPr>
        <p:txBody>
          <a:bodyPr/>
          <a:lstStyle/>
          <a:p>
            <a:r>
              <a:rPr lang="en-US" sz="2800"/>
              <a:t># 2, Udall for # 8, Zink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1000" y="19050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Go get 2 &amp; put her in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1000" y="2590800"/>
            <a:ext cx="365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Cannot have two players ACTIVE (not circled) in the same slot in the Here &amp; Now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04800" y="502920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Circle # 8 - she has left the game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96200" y="2743200"/>
            <a:ext cx="228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2</a:t>
            </a:r>
            <a:endParaRPr lang="en-US" b="0"/>
          </a:p>
        </p:txBody>
      </p:sp>
      <p:graphicFrame>
        <p:nvGraphicFramePr>
          <p:cNvPr id="21518" name="Group 14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12" name="Oval 108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13" name="Oval 109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616" name="Group 112"/>
          <p:cNvGrpSpPr>
            <a:grpSpLocks/>
          </p:cNvGrpSpPr>
          <p:nvPr/>
        </p:nvGrpSpPr>
        <p:grpSpPr bwMode="auto">
          <a:xfrm>
            <a:off x="7543800" y="533400"/>
            <a:ext cx="304800" cy="2057400"/>
            <a:chOff x="4752" y="336"/>
            <a:chExt cx="192" cy="1296"/>
          </a:xfrm>
        </p:grpSpPr>
        <p:sp>
          <p:nvSpPr>
            <p:cNvPr id="21614" name="Line 110"/>
            <p:cNvSpPr>
              <a:spLocks noChangeShapeType="1"/>
            </p:cNvSpPr>
            <p:nvPr/>
          </p:nvSpPr>
          <p:spPr bwMode="auto">
            <a:xfrm flipH="1">
              <a:off x="4752" y="336"/>
              <a:ext cx="192" cy="129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5" name="Line 111"/>
            <p:cNvSpPr>
              <a:spLocks noChangeShapeType="1"/>
            </p:cNvSpPr>
            <p:nvPr/>
          </p:nvSpPr>
          <p:spPr bwMode="auto">
            <a:xfrm>
              <a:off x="4944" y="336"/>
              <a:ext cx="0" cy="129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10" grpId="0" autoUpdateAnimBg="0"/>
      <p:bldP spid="21511" grpId="0" autoUpdateAnimBg="0"/>
      <p:bldP spid="21512" grpId="0" autoUpdateAnimBg="0"/>
      <p:bldP spid="21513" grpId="0" animBg="1"/>
      <p:bldP spid="21514" grpId="0" animBg="1"/>
      <p:bldP spid="215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40" name="Group 12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6858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3434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Re-enter # 6, Ezell</a:t>
            </a:r>
          </a:p>
          <a:p>
            <a:pPr>
              <a:lnSpc>
                <a:spcPct val="90000"/>
              </a:lnSpc>
            </a:pPr>
            <a:r>
              <a:rPr lang="en-US" sz="2400"/>
              <a:t>Re-enter means a player is going back in </a:t>
            </a:r>
          </a:p>
          <a:p>
            <a:pPr>
              <a:lnSpc>
                <a:spcPct val="90000"/>
              </a:lnSpc>
            </a:pPr>
            <a:r>
              <a:rPr lang="en-US" sz="2400"/>
              <a:t>Could be a starter or a sub</a:t>
            </a:r>
          </a:p>
          <a:p>
            <a:pPr>
              <a:lnSpc>
                <a:spcPct val="90000"/>
              </a:lnSpc>
            </a:pPr>
            <a:r>
              <a:rPr lang="en-US" sz="2400"/>
              <a:t>Find # 6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4800" y="33528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Circle # 6 - starter reenters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latin typeface="Arial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4038600"/>
            <a:ext cx="434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Sub &amp; starter cannot be in game at same time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Circle # 2 in the Here &amp; Now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latin typeface="Arial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7772400" y="2743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34000" y="2743200"/>
            <a:ext cx="1524000" cy="3048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4" name="Oval 106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Oval 107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Oval 108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Oval 109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38" name="Line 110"/>
          <p:cNvSpPr>
            <a:spLocks noChangeShapeType="1"/>
          </p:cNvSpPr>
          <p:nvPr/>
        </p:nvSpPr>
        <p:spPr bwMode="auto">
          <a:xfrm>
            <a:off x="7010400" y="304800"/>
            <a:ext cx="76200" cy="2438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4" grpId="0" autoUpdateAnimBg="0"/>
      <p:bldP spid="22535" grpId="0" build="p" autoUpdateAnimBg="0"/>
      <p:bldP spid="22536" grpId="0" animBg="1"/>
      <p:bldP spid="22537" grpId="0" animBg="1"/>
      <p:bldP spid="226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09600"/>
          </a:xfrm>
        </p:spPr>
        <p:txBody>
          <a:bodyPr/>
          <a:lstStyle/>
          <a:p>
            <a:pPr algn="l"/>
            <a:r>
              <a:rPr lang="en-US" dirty="0" smtClean="0"/>
              <a:t>Subbing and Reentering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5719" cy="45719"/>
          </a:xfrm>
        </p:spPr>
        <p:txBody>
          <a:bodyPr/>
          <a:lstStyle/>
          <a:p>
            <a:pPr lvl="7"/>
            <a:endParaRPr lang="en-US" sz="1600" dirty="0"/>
          </a:p>
        </p:txBody>
      </p:sp>
      <p:graphicFrame>
        <p:nvGraphicFramePr>
          <p:cNvPr id="24584" name="Group 8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78" name="Oval 102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" name="Oval 103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0" name="Oval 104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1" name="Oval 105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2" name="Oval 106"/>
          <p:cNvSpPr>
            <a:spLocks noChangeArrowheads="1"/>
          </p:cNvSpPr>
          <p:nvPr/>
        </p:nvSpPr>
        <p:spPr bwMode="auto">
          <a:xfrm>
            <a:off x="77724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3" name="Oval 107"/>
          <p:cNvSpPr>
            <a:spLocks noChangeArrowheads="1"/>
          </p:cNvSpPr>
          <p:nvPr/>
        </p:nvSpPr>
        <p:spPr bwMode="auto">
          <a:xfrm>
            <a:off x="5334000" y="2743200"/>
            <a:ext cx="15240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 flipH="1">
            <a:off x="7924800" y="3657600"/>
            <a:ext cx="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5" name="Line 109"/>
          <p:cNvSpPr>
            <a:spLocks noChangeShapeType="1"/>
          </p:cNvSpPr>
          <p:nvPr/>
        </p:nvSpPr>
        <p:spPr bwMode="auto">
          <a:xfrm flipH="1">
            <a:off x="8001000" y="1828800"/>
            <a:ext cx="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86" name="Rectangle 110"/>
          <p:cNvSpPr>
            <a:spLocks noChangeArrowheads="1"/>
          </p:cNvSpPr>
          <p:nvPr/>
        </p:nvSpPr>
        <p:spPr bwMode="auto">
          <a:xfrm>
            <a:off x="228600" y="2895600"/>
            <a:ext cx="381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b="0" dirty="0">
              <a:latin typeface="Arial" charset="0"/>
            </a:endParaRPr>
          </a:p>
        </p:txBody>
      </p:sp>
      <p:sp>
        <p:nvSpPr>
          <p:cNvPr id="24687" name="Rectangle 111"/>
          <p:cNvSpPr>
            <a:spLocks noChangeArrowheads="1"/>
          </p:cNvSpPr>
          <p:nvPr/>
        </p:nvSpPr>
        <p:spPr bwMode="auto">
          <a:xfrm>
            <a:off x="228600" y="21336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800" b="0" dirty="0">
              <a:latin typeface="Arial" charset="0"/>
            </a:endParaRPr>
          </a:p>
        </p:txBody>
      </p:sp>
      <p:sp>
        <p:nvSpPr>
          <p:cNvPr id="24688" name="Rectangle 112"/>
          <p:cNvSpPr>
            <a:spLocks noChangeArrowheads="1"/>
          </p:cNvSpPr>
          <p:nvPr/>
        </p:nvSpPr>
        <p:spPr bwMode="auto">
          <a:xfrm>
            <a:off x="304800" y="4724400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800" b="0" dirty="0">
              <a:latin typeface="Arial" charset="0"/>
            </a:endParaRPr>
          </a:p>
        </p:txBody>
      </p:sp>
      <p:sp>
        <p:nvSpPr>
          <p:cNvPr id="24689" name="Line 113"/>
          <p:cNvSpPr>
            <a:spLocks noChangeShapeType="1"/>
          </p:cNvSpPr>
          <p:nvPr/>
        </p:nvSpPr>
        <p:spPr bwMode="auto">
          <a:xfrm>
            <a:off x="3733800" y="4038600"/>
            <a:ext cx="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1" name="Group 11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3810000" cy="2438400"/>
          </a:xfrm>
        </p:spPr>
        <p:txBody>
          <a:bodyPr/>
          <a:lstStyle/>
          <a:p>
            <a:r>
              <a:rPr lang="en-US" sz="2800" dirty="0" smtClean="0"/>
              <a:t># </a:t>
            </a:r>
            <a:r>
              <a:rPr lang="en-US" sz="2800" dirty="0"/>
              <a:t>21, Hicks in for # 9, Watson</a:t>
            </a:r>
          </a:p>
          <a:p>
            <a:r>
              <a:rPr lang="en-US" sz="2800" dirty="0"/>
              <a:t>Circle # 21, Hicks - starter re-enters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57200" y="3810000"/>
            <a:ext cx="3810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 b="0">
                <a:latin typeface="Arial" charset="0"/>
              </a:rPr>
              <a:t>Circle # 9 - sub &amp; starter can’t be in game at same time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810000"/>
            <a:ext cx="1524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7315200" y="38862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5" name="Oval 105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6" name="Oval 106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7" name="Oval 107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8" name="Oval 108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9" name="Oval 109"/>
          <p:cNvSpPr>
            <a:spLocks noChangeArrowheads="1"/>
          </p:cNvSpPr>
          <p:nvPr/>
        </p:nvSpPr>
        <p:spPr bwMode="auto">
          <a:xfrm>
            <a:off x="77724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10" name="Oval 110"/>
          <p:cNvSpPr>
            <a:spLocks noChangeArrowheads="1"/>
          </p:cNvSpPr>
          <p:nvPr/>
        </p:nvSpPr>
        <p:spPr bwMode="auto">
          <a:xfrm>
            <a:off x="5334000" y="2743200"/>
            <a:ext cx="15240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6" grpId="0" build="p" autoUpdateAnimBg="0"/>
      <p:bldP spid="25607" grpId="0" animBg="1"/>
      <p:bldP spid="256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6" name="Group 12"/>
          <p:cNvGraphicFramePr>
            <a:graphicFrameLocks noGrp="1"/>
          </p:cNvGraphicFramePr>
          <p:nvPr/>
        </p:nvGraphicFramePr>
        <p:xfrm>
          <a:off x="4572000" y="1066800"/>
          <a:ext cx="4191000" cy="5383218"/>
        </p:xfrm>
        <a:graphic>
          <a:graphicData uri="http://schemas.openxmlformats.org/drawingml/2006/table">
            <a:tbl>
              <a:tblPr/>
              <a:tblGrid>
                <a:gridCol w="415925"/>
                <a:gridCol w="574675"/>
                <a:gridCol w="685800"/>
                <a:gridCol w="457200"/>
                <a:gridCol w="182563"/>
                <a:gridCol w="427037"/>
                <a:gridCol w="914400"/>
                <a:gridCol w="533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Abby Adams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Betty Begay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Carla Chung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Dolly Perez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Edna Ezell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 Frank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Gigi Gaglio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Hilda Hicks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 Ivanoff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Dee 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Substitutes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Zelda Zink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Vergie Vega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Yolanda Yee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Ummi Udall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Wilma Watson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Tammy Tewa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/>
          <a:lstStyle/>
          <a:p>
            <a:pPr algn="l"/>
            <a:r>
              <a:rPr lang="en-US"/>
              <a:t>Subbing &amp; Reentering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267200" cy="2057400"/>
          </a:xfrm>
        </p:spPr>
        <p:txBody>
          <a:bodyPr/>
          <a:lstStyle/>
          <a:p>
            <a:r>
              <a:rPr lang="en-US" sz="2400"/>
              <a:t># 5, Tewa will go in for # 6, Ezell</a:t>
            </a:r>
          </a:p>
          <a:p>
            <a:r>
              <a:rPr lang="en-US" sz="2400"/>
              <a:t>Get # 5 from the Underworld and put her in for #6</a:t>
            </a:r>
            <a:endParaRPr lang="en-US" sz="2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4800" y="3352800"/>
            <a:ext cx="426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Someone goes in - someone has to go out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A sub &amp; starter can’t be in the game at the same time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b="0">
                <a:latin typeface="Arial" charset="0"/>
              </a:rPr>
              <a:t># 6 had used her re-entry so she is History - slash her</a:t>
            </a:r>
            <a:endParaRPr lang="en-US" sz="2800" b="0">
              <a:latin typeface="Arial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8229600" y="6096000"/>
            <a:ext cx="304800" cy="3048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153400" y="2743200"/>
            <a:ext cx="3048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mic Sans MS" charset="0"/>
              </a:rPr>
              <a:t>5</a:t>
            </a:r>
            <a:endParaRPr lang="en-US" b="0"/>
          </a:p>
        </p:txBody>
      </p:sp>
      <p:sp>
        <p:nvSpPr>
          <p:cNvPr id="26730" name="Oval 106"/>
          <p:cNvSpPr>
            <a:spLocks noChangeArrowheads="1"/>
          </p:cNvSpPr>
          <p:nvPr/>
        </p:nvSpPr>
        <p:spPr bwMode="auto">
          <a:xfrm>
            <a:off x="5334000" y="3810000"/>
            <a:ext cx="1524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Oval 107"/>
          <p:cNvSpPr>
            <a:spLocks noChangeArrowheads="1"/>
          </p:cNvSpPr>
          <p:nvPr/>
        </p:nvSpPr>
        <p:spPr bwMode="auto">
          <a:xfrm>
            <a:off x="7315200" y="3886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Oval 108"/>
          <p:cNvSpPr>
            <a:spLocks noChangeArrowheads="1"/>
          </p:cNvSpPr>
          <p:nvPr/>
        </p:nvSpPr>
        <p:spPr bwMode="auto">
          <a:xfrm>
            <a:off x="6248400" y="5334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Oval 109"/>
          <p:cNvSpPr>
            <a:spLocks noChangeArrowheads="1"/>
          </p:cNvSpPr>
          <p:nvPr/>
        </p:nvSpPr>
        <p:spPr bwMode="auto">
          <a:xfrm>
            <a:off x="6248400" y="6096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4" name="Oval 110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5" name="Oval 111"/>
          <p:cNvSpPr>
            <a:spLocks noChangeArrowheads="1"/>
          </p:cNvSpPr>
          <p:nvPr/>
        </p:nvSpPr>
        <p:spPr bwMode="auto">
          <a:xfrm>
            <a:off x="8229600" y="57150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6" name="Oval 112"/>
          <p:cNvSpPr>
            <a:spLocks noChangeArrowheads="1"/>
          </p:cNvSpPr>
          <p:nvPr/>
        </p:nvSpPr>
        <p:spPr bwMode="auto">
          <a:xfrm>
            <a:off x="7772400" y="27432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Oval 113"/>
          <p:cNvSpPr>
            <a:spLocks noChangeArrowheads="1"/>
          </p:cNvSpPr>
          <p:nvPr/>
        </p:nvSpPr>
        <p:spPr bwMode="auto">
          <a:xfrm>
            <a:off x="5334000" y="2743200"/>
            <a:ext cx="15240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5715000" y="2667000"/>
            <a:ext cx="7620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30" grpId="0" build="p" autoUpdateAnimBg="0"/>
      <p:bldP spid="26631" grpId="0" animBg="1"/>
      <p:bldP spid="26632" grpId="0" autoUpdateAnimBg="0"/>
      <p:bldP spid="26633" grpId="0" animBg="1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3366"/>
      </a:dk1>
      <a:lt1>
        <a:srgbClr val="FFFFFF"/>
      </a:lt1>
      <a:dk2>
        <a:srgbClr val="000099"/>
      </a:dk2>
      <a:lt2>
        <a:srgbClr val="FF00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FF0000"/>
    </a:dk2>
    <a:lt2>
      <a:srgbClr val="FFFFFF"/>
    </a:lt2>
    <a:accent1>
      <a:srgbClr val="3366CC"/>
    </a:accent1>
    <a:accent2>
      <a:srgbClr val="00B000"/>
    </a:accent2>
    <a:accent3>
      <a:srgbClr val="FFAAA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2758</Words>
  <Application>Microsoft Office PowerPoint</Application>
  <PresentationFormat>On-screen Show (4:3)</PresentationFormat>
  <Paragraphs>1553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</vt:lpstr>
      <vt:lpstr>Lineup Card Management Short and Edited Version</vt:lpstr>
      <vt:lpstr>Let’s make some Substitutions</vt:lpstr>
      <vt:lpstr>Subbing &amp; Reentering</vt:lpstr>
      <vt:lpstr>Subbing &amp; Reentering</vt:lpstr>
      <vt:lpstr>Subbing &amp; Reentering</vt:lpstr>
      <vt:lpstr>Subbing &amp; Reentering</vt:lpstr>
      <vt:lpstr>Subbing and Reentering</vt:lpstr>
      <vt:lpstr>Subbing &amp; Reentering</vt:lpstr>
      <vt:lpstr>Subbing &amp; Reentering</vt:lpstr>
      <vt:lpstr>Subbing &amp; Reentering</vt:lpstr>
      <vt:lpstr>Lineup Management - Courtesy Runner</vt:lpstr>
      <vt:lpstr>Courtesy Runner Rule</vt:lpstr>
      <vt:lpstr>Courtesy Runner Rule</vt:lpstr>
      <vt:lpstr>Here is the Lineup Card</vt:lpstr>
      <vt:lpstr>1st Inning: # 8 will courtesy run for the catcher, Chung</vt:lpstr>
      <vt:lpstr>2nd Inning:  # 9 will courtesy run for the catcher, Chung</vt:lpstr>
      <vt:lpstr>2nd Inning:  # 5, Tewa for # 7, Begay</vt:lpstr>
      <vt:lpstr>PowerPoint Presentation</vt:lpstr>
      <vt:lpstr>PowerPoint Presentation</vt:lpstr>
      <vt:lpstr>4th Inning:  # 8 will courtesy run for the catcher, Chung</vt:lpstr>
      <vt:lpstr>4th Inning:  # 8 will courtesy run for the catcher, Chung</vt:lpstr>
      <vt:lpstr>Managing Your Lineup Card</vt:lpstr>
      <vt:lpstr>PowerPoint Presentation</vt:lpstr>
      <vt:lpstr>About the DP/FLEX</vt:lpstr>
      <vt:lpstr>About the DP</vt:lpstr>
      <vt:lpstr>About the FLEX</vt:lpstr>
      <vt:lpstr>Tracking the DP/FLEX</vt:lpstr>
      <vt:lpstr>Tracking the DP/FLEX</vt:lpstr>
      <vt:lpstr>Now Let’s Make Some Changes</vt:lpstr>
      <vt:lpstr>Zink # 8 in for Perez # 10</vt:lpstr>
      <vt:lpstr>Dee Flex # 19 will run for the DP</vt:lpstr>
      <vt:lpstr>Watson # 9 in as the DP</vt:lpstr>
      <vt:lpstr>Tewa # 5 in for Flex # 19</vt:lpstr>
    </vt:vector>
  </TitlesOfParts>
  <Company>Cactus Umpires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Lineup Management?</dc:title>
  <dc:creator>Emily Alexander</dc:creator>
  <cp:lastModifiedBy>Karen</cp:lastModifiedBy>
  <cp:revision>168</cp:revision>
  <dcterms:created xsi:type="dcterms:W3CDTF">2003-02-03T20:10:32Z</dcterms:created>
  <dcterms:modified xsi:type="dcterms:W3CDTF">2018-02-17T20:58:24Z</dcterms:modified>
</cp:coreProperties>
</file>